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sldIdLst>
    <p:sldId id="262" r:id="rId3"/>
    <p:sldId id="291" r:id="rId4"/>
    <p:sldId id="258" r:id="rId5"/>
    <p:sldId id="263" r:id="rId6"/>
    <p:sldId id="297" r:id="rId7"/>
    <p:sldId id="299" r:id="rId8"/>
    <p:sldId id="298" r:id="rId9"/>
    <p:sldId id="300" r:id="rId10"/>
    <p:sldId id="314" r:id="rId11"/>
    <p:sldId id="301" r:id="rId12"/>
    <p:sldId id="302" r:id="rId13"/>
    <p:sldId id="311" r:id="rId14"/>
    <p:sldId id="315" r:id="rId15"/>
    <p:sldId id="303" r:id="rId16"/>
    <p:sldId id="316" r:id="rId17"/>
    <p:sldId id="304" r:id="rId18"/>
    <p:sldId id="305" r:id="rId19"/>
    <p:sldId id="313" r:id="rId20"/>
    <p:sldId id="312" r:id="rId21"/>
    <p:sldId id="306" r:id="rId22"/>
    <p:sldId id="307" r:id="rId23"/>
    <p:sldId id="308" r:id="rId24"/>
    <p:sldId id="31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28282"/>
    <a:srgbClr val="FFB600"/>
    <a:srgbClr val="00FF00"/>
    <a:srgbClr val="E8E8E8"/>
    <a:srgbClr val="656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36" autoAdjust="0"/>
  </p:normalViewPr>
  <p:slideViewPr>
    <p:cSldViewPr snapToGrid="0">
      <p:cViewPr varScale="1">
        <p:scale>
          <a:sx n="87" d="100"/>
          <a:sy n="87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36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44500" y="0"/>
            <a:ext cx="10668993" cy="3429001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8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44500" y="0"/>
            <a:ext cx="10668993" cy="3429001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800"/>
            </a:lvl1pPr>
          </a:lstStyle>
          <a:p>
            <a:r>
              <a:rPr lang="en-US"/>
              <a:t>Insert Image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DEEE-E816-4B73-9581-D6CCF86A2784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9FFC-9389-4628-A6C5-D884E7A6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12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4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12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4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1" y="182301"/>
            <a:ext cx="11586258" cy="649339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98613" y="1630680"/>
            <a:ext cx="1258922" cy="3596640"/>
            <a:chOff x="1107899" y="1630680"/>
            <a:chExt cx="1258922" cy="35966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899" y="1630680"/>
              <a:ext cx="1258922" cy="359664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7583" y="4068149"/>
              <a:ext cx="366198" cy="839187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257327" y="1683031"/>
            <a:ext cx="4336060" cy="3664472"/>
            <a:chOff x="7749446" y="1614819"/>
            <a:chExt cx="3865578" cy="307292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9939" y="1614819"/>
              <a:ext cx="777554" cy="78071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8803432" y="2509016"/>
              <a:ext cx="721568" cy="72343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63073" y="2838902"/>
              <a:ext cx="1160230" cy="116322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9728717" y="2130384"/>
              <a:ext cx="1244084" cy="124729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49446" y="3053605"/>
              <a:ext cx="994394" cy="99696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46643" y="3552087"/>
              <a:ext cx="1515892" cy="84084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26573" y="1945473"/>
              <a:ext cx="593790" cy="59532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681431" y="3751742"/>
              <a:ext cx="933593" cy="936005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3146444" y="808523"/>
            <a:ext cx="3513362" cy="5607067"/>
            <a:chOff x="4562351" y="826142"/>
            <a:chExt cx="3192664" cy="5607067"/>
          </a:xfrm>
        </p:grpSpPr>
        <p:sp>
          <p:nvSpPr>
            <p:cNvPr id="27" name="文本框 26"/>
            <p:cNvSpPr txBox="1"/>
            <p:nvPr/>
          </p:nvSpPr>
          <p:spPr>
            <a:xfrm>
              <a:off x="4727226" y="1142500"/>
              <a:ext cx="129325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656564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工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461760" y="2270848"/>
              <a:ext cx="1293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dirty="0">
                  <a:solidFill>
                    <a:srgbClr val="656564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場</a:t>
              </a:r>
              <a:endParaRPr lang="zh-CN" altLang="en-US" sz="8000" dirty="0">
                <a:solidFill>
                  <a:srgbClr val="656564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5908467" y="826142"/>
              <a:ext cx="665307" cy="616959"/>
            </a:xfrm>
            <a:prstGeom prst="line">
              <a:avLst/>
            </a:prstGeom>
            <a:ln w="12700">
              <a:solidFill>
                <a:srgbClr val="6565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4562351" y="1483328"/>
              <a:ext cx="3012706" cy="2893859"/>
            </a:xfrm>
            <a:prstGeom prst="line">
              <a:avLst/>
            </a:prstGeom>
            <a:ln w="12700">
              <a:solidFill>
                <a:srgbClr val="6565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 rot="5400000">
              <a:off x="5624427" y="1748915"/>
              <a:ext cx="1496761" cy="587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656564"/>
                  </a:solidFill>
                </a:rPr>
                <a:t>NCKU</a:t>
              </a:r>
            </a:p>
            <a:p>
              <a:r>
                <a:rPr lang="en-US" altLang="zh-CN" dirty="0" smtClean="0">
                  <a:solidFill>
                    <a:srgbClr val="656564"/>
                  </a:solidFill>
                </a:rPr>
                <a:t>Workshop</a:t>
              </a:r>
              <a:endParaRPr lang="zh-CN" altLang="en-US" dirty="0">
                <a:solidFill>
                  <a:srgbClr val="656564"/>
                </a:solidFill>
              </a:endParaRPr>
            </a:p>
          </p:txBody>
        </p:sp>
        <p:sp>
          <p:nvSpPr>
            <p:cNvPr id="32" name="流程图: 接点 31"/>
            <p:cNvSpPr/>
            <p:nvPr/>
          </p:nvSpPr>
          <p:spPr>
            <a:xfrm>
              <a:off x="5622966" y="3501728"/>
              <a:ext cx="901020" cy="934101"/>
            </a:xfrm>
            <a:prstGeom prst="flowChartConnector">
              <a:avLst/>
            </a:prstGeom>
            <a:solidFill>
              <a:srgbClr val="6565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656564"/>
                </a:solidFill>
              </a:endParaRPr>
            </a:p>
          </p:txBody>
        </p:sp>
        <p:sp>
          <p:nvSpPr>
            <p:cNvPr id="33" name="流程图: 接点 32"/>
            <p:cNvSpPr/>
            <p:nvPr/>
          </p:nvSpPr>
          <p:spPr>
            <a:xfrm>
              <a:off x="5622966" y="4572443"/>
              <a:ext cx="901020" cy="934101"/>
            </a:xfrm>
            <a:prstGeom prst="flowChartConnector">
              <a:avLst/>
            </a:prstGeom>
            <a:solidFill>
              <a:srgbClr val="6565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56564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21195" y="3567519"/>
              <a:ext cx="866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 smtClean="0">
                  <a:solidFill>
                    <a:schemeClr val="bg1"/>
                  </a:solidFill>
                </a:rPr>
                <a:t>加</a:t>
              </a:r>
              <a:endParaRPr lang="en-US" altLang="zh-TW" sz="4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721195" y="4638233"/>
              <a:ext cx="866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400" dirty="0">
                  <a:solidFill>
                    <a:schemeClr val="bg1"/>
                  </a:solidFill>
                </a:rPr>
                <a:t>工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5805192" y="4347396"/>
              <a:ext cx="2334604" cy="643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656564"/>
                  </a:solidFill>
                  <a:latin typeface="+mn-ea"/>
                </a:rPr>
                <a:t>MACHINE</a:t>
              </a:r>
            </a:p>
            <a:p>
              <a:r>
                <a:rPr lang="en-US" altLang="zh-CN" sz="2000" dirty="0" smtClean="0">
                  <a:solidFill>
                    <a:srgbClr val="656564"/>
                  </a:solidFill>
                  <a:latin typeface="+mn-ea"/>
                </a:rPr>
                <a:t>DESCRIPTION</a:t>
              </a:r>
              <a:endParaRPr lang="zh-CN" altLang="en-US" sz="2000" dirty="0">
                <a:solidFill>
                  <a:srgbClr val="656564"/>
                </a:solidFill>
                <a:latin typeface="+mn-ea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>
              <a:off x="6191333" y="5287896"/>
              <a:ext cx="665307" cy="616959"/>
            </a:xfrm>
            <a:prstGeom prst="line">
              <a:avLst/>
            </a:prstGeom>
            <a:ln w="12700">
              <a:solidFill>
                <a:srgbClr val="6565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 rot="5400000">
              <a:off x="4019992" y="4944271"/>
              <a:ext cx="2334604" cy="643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solidFill>
                    <a:srgbClr val="656564"/>
                  </a:solidFill>
                  <a:latin typeface="+mn-ea"/>
                </a:rPr>
                <a:t>PROCESSING</a:t>
              </a:r>
            </a:p>
            <a:p>
              <a:r>
                <a:rPr lang="en-US" altLang="zh-CN" sz="2000" dirty="0" smtClean="0">
                  <a:solidFill>
                    <a:srgbClr val="656564"/>
                  </a:solidFill>
                  <a:latin typeface="+mn-ea"/>
                </a:rPr>
                <a:t>  LIMIT</a:t>
              </a:r>
              <a:endParaRPr lang="zh-CN" altLang="en-US" sz="2000" dirty="0">
                <a:solidFill>
                  <a:srgbClr val="656564"/>
                </a:solidFill>
                <a:latin typeface="+mn-ea"/>
              </a:endParaRPr>
            </a:p>
          </p:txBody>
        </p:sp>
      </p:grpSp>
      <p:sp>
        <p:nvSpPr>
          <p:cNvPr id="36" name="文本框 27"/>
          <p:cNvSpPr txBox="1"/>
          <p:nvPr/>
        </p:nvSpPr>
        <p:spPr>
          <a:xfrm>
            <a:off x="812774" y="1838019"/>
            <a:ext cx="830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65656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機</a:t>
            </a:r>
            <a:endParaRPr lang="en-US" altLang="zh-TW" sz="4800" dirty="0" smtClean="0">
              <a:solidFill>
                <a:srgbClr val="65656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altLang="zh-TW" sz="1200" dirty="0">
              <a:solidFill>
                <a:srgbClr val="65656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TW" altLang="en-US" sz="4800" dirty="0" smtClean="0">
                <a:solidFill>
                  <a:srgbClr val="65656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械</a:t>
            </a:r>
            <a:endParaRPr lang="zh-CN" altLang="en-US" sz="4800" dirty="0">
              <a:solidFill>
                <a:srgbClr val="65656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線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切割加工機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70407" y="559516"/>
            <a:ext cx="5402493" cy="2122932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59939"/>
              </p:ext>
            </p:extLst>
          </p:nvPr>
        </p:nvGraphicFramePr>
        <p:xfrm>
          <a:off x="6501804" y="704299"/>
          <a:ext cx="513624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範圍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厚度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切割材質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銅線直徑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切削損失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補正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X=320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altLang="zh-TW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Y=300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建議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不超過</a:t>
                      </a:r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25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mm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鋁、銅、碳鋼、不鏽鋼等導電材質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0.25</a:t>
                      </a:r>
                    </a:p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mm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單邊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0.17</a:t>
                      </a:r>
                    </a:p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mm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07" y="2682448"/>
            <a:ext cx="5402493" cy="405187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41105" y="1517526"/>
            <a:ext cx="5644255" cy="4950333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95719"/>
              </p:ext>
            </p:extLst>
          </p:nvPr>
        </p:nvGraphicFramePr>
        <p:xfrm>
          <a:off x="560860" y="1660972"/>
          <a:ext cx="5400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切割材質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材料厚度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切削參數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切削速度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mm²/min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6061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鋁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311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312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17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313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15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314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14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6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315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12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316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11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317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15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318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319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7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碳鋼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1041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2.3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1221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放電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加工機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75" y="1730816"/>
            <a:ext cx="6600825" cy="4088959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42800"/>
            <a:ext cx="4572000" cy="4572000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19619"/>
              </p:ext>
            </p:extLst>
          </p:nvPr>
        </p:nvGraphicFramePr>
        <p:xfrm>
          <a:off x="819150" y="1850400"/>
          <a:ext cx="638175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4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機器行程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磁力平台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切削範圍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電極材質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被加工物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材質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放電參數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</a:rPr>
                        <a:t>X=265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Y=140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Z=150</a:t>
                      </a:r>
                      <a:endParaRPr lang="zh-TW" altLang="en-US" sz="18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</a:rPr>
                        <a:t>X=300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Y=150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銅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鐵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A(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粗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銅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鐵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B(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細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石墨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鐵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C(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粗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石墨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鐵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D(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細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鐵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鐵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E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銅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銅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F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銅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鎢鋼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H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石墨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鐵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I(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大面積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2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399" y="319415"/>
            <a:ext cx="437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鐵手牌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CNC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銑床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103" y="1047749"/>
            <a:ext cx="6657975" cy="5524501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87" y="1047749"/>
            <a:ext cx="3951833" cy="5524500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93154"/>
              </p:ext>
            </p:extLst>
          </p:nvPr>
        </p:nvGraphicFramePr>
        <p:xfrm>
          <a:off x="708740" y="1207355"/>
          <a:ext cx="63627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項目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規格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單位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工作台尺寸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980 x 500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T</a:t>
                      </a:r>
                      <a:r>
                        <a:rPr lang="zh-TW" altLang="en-US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型槽</a:t>
                      </a:r>
                      <a:r>
                        <a:rPr lang="en-US" altLang="zh-TW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</a:t>
                      </a:r>
                      <a:r>
                        <a:rPr lang="zh-TW" altLang="en-US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槽數</a:t>
                      </a:r>
                      <a:r>
                        <a:rPr lang="en-US" altLang="zh-TW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槽距</a:t>
                      </a:r>
                      <a:r>
                        <a:rPr lang="en-US" altLang="zh-TW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槽寬</a:t>
                      </a:r>
                      <a:r>
                        <a:rPr lang="en-US" altLang="zh-TW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 x 18 x 110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最大載重量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300(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硬軌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:500)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kgs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軸行程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850</a:t>
                      </a:r>
                      <a:endParaRPr lang="zh-TW" altLang="en-US" b="0" dirty="0">
                        <a:solidFill>
                          <a:srgbClr val="FF000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軸行程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500</a:t>
                      </a:r>
                      <a:endParaRPr lang="zh-TW" altLang="en-US" b="0" dirty="0">
                        <a:solidFill>
                          <a:srgbClr val="00B05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軸行程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550</a:t>
                      </a:r>
                      <a:endParaRPr lang="zh-TW" altLang="en-US" b="0" dirty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主軸錐度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BT#40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主軸轉速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FFFF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8000</a:t>
                      </a:r>
                      <a:endParaRPr lang="zh-TW" altLang="en-US" b="0" dirty="0">
                        <a:solidFill>
                          <a:srgbClr val="FFFF0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rpm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三軸快速移動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線軌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24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硬軌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m/min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主軸馬達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SPINTECH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7.5/(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選配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)11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Kw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、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、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endParaRPr lang="en-US" altLang="zh-TW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伺服馬達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1.5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Kw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7655287" y="396859"/>
            <a:ext cx="4203338" cy="406431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655287" y="415409"/>
            <a:ext cx="420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倍力虎鉗 </a:t>
            </a:r>
            <a:r>
              <a:rPr lang="en-US" altLang="zh-TW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X=170</a:t>
            </a:r>
            <a:r>
              <a:rPr lang="zh-TW" altLang="en-US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en-US" altLang="zh-TW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Y=300</a:t>
            </a:r>
            <a:r>
              <a:rPr lang="zh-TW" altLang="en-US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en-US" altLang="zh-TW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Z=64</a:t>
            </a:r>
            <a:r>
              <a:rPr lang="en-US" altLang="zh-TW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(mm)</a:t>
            </a:r>
            <a:endParaRPr lang="zh-TW" altLang="en-US" dirty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42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374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-PMC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小五軸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7" y="1854994"/>
            <a:ext cx="3765293" cy="46124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948364" y="221393"/>
            <a:ext cx="5881686" cy="6407695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50368"/>
              </p:ext>
            </p:extLst>
          </p:nvPr>
        </p:nvGraphicFramePr>
        <p:xfrm>
          <a:off x="6096000" y="381000"/>
          <a:ext cx="5580000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項目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規格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單位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工作台尺寸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Ø130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最大載重量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300(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硬軌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:500)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kgs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軸行程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200</a:t>
                      </a:r>
                      <a:endParaRPr lang="zh-TW" altLang="en-US" b="0" dirty="0">
                        <a:solidFill>
                          <a:srgbClr val="FF000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軸行程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150</a:t>
                      </a:r>
                      <a:endParaRPr lang="zh-TW" altLang="en-US" b="0" dirty="0">
                        <a:solidFill>
                          <a:srgbClr val="00B05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軸行程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180</a:t>
                      </a:r>
                      <a:endParaRPr lang="zh-TW" altLang="en-US" b="0" dirty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B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+110</a:t>
                      </a:r>
                      <a:r>
                        <a:rPr lang="en-US" altLang="zh-TW" b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新細明體"/>
                          <a:ea typeface="新細明體"/>
                        </a:rPr>
                        <a:t>°</a:t>
                      </a:r>
                      <a:r>
                        <a:rPr lang="en-US" altLang="zh-TW" b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~-30</a:t>
                      </a:r>
                      <a:r>
                        <a:rPr lang="en-US" altLang="zh-TW" b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新細明體"/>
                          <a:ea typeface="+mn-ea"/>
                        </a:rPr>
                        <a:t>°</a:t>
                      </a:r>
                      <a:endParaRPr lang="zh-TW" altLang="en-US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360</a:t>
                      </a:r>
                      <a:r>
                        <a:rPr lang="en-US" altLang="zh-TW" b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新細明體"/>
                          <a:ea typeface="+mn-ea"/>
                        </a:rPr>
                        <a:t>°</a:t>
                      </a:r>
                      <a:endParaRPr lang="zh-TW" altLang="en-US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主軸套筒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ER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筒夾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主軸轉速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FFFF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24000</a:t>
                      </a:r>
                      <a:endParaRPr lang="zh-TW" altLang="en-US" b="0" dirty="0">
                        <a:solidFill>
                          <a:srgbClr val="FFFF0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rpm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三軸快速移動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15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m/min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B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、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軸旋轉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rpm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主軸馬達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0.75(1hp)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Kw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、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、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endParaRPr lang="en-US" altLang="zh-TW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伺服馬達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0.4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Kw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重複定位精度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X/Y/Z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±3 µm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B/C ±20 arc-sec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-CO2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雷射切割加工機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76400" y="4276806"/>
            <a:ext cx="8899019" cy="1910465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319063"/>
              </p:ext>
            </p:extLst>
          </p:nvPr>
        </p:nvGraphicFramePr>
        <p:xfrm>
          <a:off x="1809750" y="4421590"/>
          <a:ext cx="8640000" cy="163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機器型號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切削功率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切削範圍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切割材質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切削厚度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切削損失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補正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VLS4.60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60W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X=610</a:t>
                      </a:r>
                    </a:p>
                    <a:p>
                      <a:pPr algn="ctr"/>
                      <a:r>
                        <a:rPr lang="en-US" altLang="zh-TW" b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Y=457</a:t>
                      </a:r>
                    </a:p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壓克力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0~10mm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0.1mm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86" b="100000" l="0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92"/>
          <a:stretch/>
        </p:blipFill>
        <p:spPr>
          <a:xfrm>
            <a:off x="7419594" y="723900"/>
            <a:ext cx="3244596" cy="29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54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-CO2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雷射切割加工機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76400" y="4276806"/>
            <a:ext cx="8899019" cy="1910465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70288"/>
              </p:ext>
            </p:extLst>
          </p:nvPr>
        </p:nvGraphicFramePr>
        <p:xfrm>
          <a:off x="1809750" y="4421590"/>
          <a:ext cx="8640000" cy="163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機器型號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切削功率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切削範圍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切割材質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切削厚度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切削損失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補正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60W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X=900</a:t>
                      </a:r>
                    </a:p>
                    <a:p>
                      <a:pPr algn="ctr"/>
                      <a:r>
                        <a:rPr lang="en-US" altLang="zh-TW" b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Y=600</a:t>
                      </a:r>
                    </a:p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壓克力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0~10mm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0.1mm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42" y="297906"/>
            <a:ext cx="4581388" cy="36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-CNC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三軸雕刻機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325" y="3571634"/>
            <a:ext cx="11610975" cy="3000615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22434"/>
              </p:ext>
            </p:extLst>
          </p:nvPr>
        </p:nvGraphicFramePr>
        <p:xfrm>
          <a:off x="447676" y="3716420"/>
          <a:ext cx="11333587" cy="269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機器型式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工件材質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工件夾持方式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加工行程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套筒尺寸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主軸功率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主軸轉速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(rpm)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機器數量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MDX-40A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樹脂類、塑膠、代木、模型蠟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型夾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黏貼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X=305</a:t>
                      </a:r>
                      <a:endParaRPr lang="en-US" altLang="zh-TW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Y=305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Z=105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</a:t>
                      </a:r>
                      <a:r>
                        <a:rPr lang="zh-TW" alt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、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Ø4</a:t>
                      </a:r>
                      <a:r>
                        <a:rPr lang="zh-TW" alt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、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Ø6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100W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4500~15000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MDX-540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樹脂類、塑膠、代木、模型蠟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型夾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黏貼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X=500</a:t>
                      </a:r>
                      <a:endParaRPr lang="en-US" altLang="zh-TW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Y=400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Z=155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</a:t>
                      </a:r>
                      <a:r>
                        <a:rPr lang="zh-TW" alt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、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Ø4</a:t>
                      </a:r>
                      <a:r>
                        <a:rPr lang="zh-TW" altLang="en-US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、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Ø6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400W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400~12000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81" y="289811"/>
            <a:ext cx="2710270" cy="32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3DPrint_Uprint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520" y="4527435"/>
            <a:ext cx="11077575" cy="1889565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61417"/>
              </p:ext>
            </p:extLst>
          </p:nvPr>
        </p:nvGraphicFramePr>
        <p:xfrm>
          <a:off x="696000" y="4692975"/>
          <a:ext cx="10764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機器型式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列印材質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支撐材去除方式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列印範圍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層厚度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列印精度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數量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err="1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Uprint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SE Plus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ABS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溶劑加水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50°C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溶解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W203 x D203 x H152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0.254mm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0.05~0.10mm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6" b="78338" l="1750" r="97750">
                        <a14:foregroundMark x1="56750" y1="8719" x2="56750" y2="8719"/>
                        <a14:foregroundMark x1="53375" y1="8174" x2="53375" y2="8174"/>
                        <a14:foregroundMark x1="55875" y1="7084" x2="55875" y2="7084"/>
                        <a14:foregroundMark x1="64250" y1="9401" x2="64250" y2="9401"/>
                        <a14:foregroundMark x1="63625" y1="7493" x2="63625" y2="7493"/>
                        <a14:foregroundMark x1="68375" y1="8447" x2="68375" y2="8447"/>
                        <a14:foregroundMark x1="65750" y1="8719" x2="65750" y2="8719"/>
                        <a14:foregroundMark x1="67000" y1="7357" x2="67000" y2="7357"/>
                        <a14:foregroundMark x1="72625" y1="7084" x2="72625" y2="7084"/>
                        <a14:foregroundMark x1="70750" y1="8447" x2="70750" y2="8447"/>
                        <a14:foregroundMark x1="73875" y1="8719" x2="73875" y2="8719"/>
                        <a14:foregroundMark x1="77500" y1="8174" x2="77500" y2="8174"/>
                        <a14:foregroundMark x1="81375" y1="8447" x2="81375" y2="8447"/>
                        <a14:foregroundMark x1="84000" y1="8447" x2="84000" y2="8447"/>
                        <a14:foregroundMark x1="85625" y1="8447" x2="85625" y2="8447"/>
                        <a14:foregroundMark x1="86500" y1="8447" x2="86500" y2="8447"/>
                        <a14:foregroundMark x1="93625" y1="8174" x2="93625" y2="8174"/>
                        <a14:foregroundMark x1="90000" y1="7766" x2="90000" y2="7766"/>
                        <a14:foregroundMark x1="87500" y1="7357" x2="87500" y2="7357"/>
                        <a14:foregroundMark x1="74750" y1="6676" x2="74750" y2="6676"/>
                        <a14:foregroundMark x1="79500" y1="7493" x2="79500" y2="7493"/>
                        <a14:foregroundMark x1="80625" y1="7084" x2="80625" y2="7084"/>
                        <a14:foregroundMark x1="60000" y1="6676" x2="60000" y2="6676"/>
                        <a14:foregroundMark x1="59625" y1="6131" x2="59625" y2="6131"/>
                        <a14:foregroundMark x1="65750" y1="6131" x2="65750" y2="6131"/>
                        <a14:foregroundMark x1="62500" y1="6403" x2="62500" y2="6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05"/>
          <a:stretch/>
        </p:blipFill>
        <p:spPr>
          <a:xfrm>
            <a:off x="6372226" y="428625"/>
            <a:ext cx="5250869" cy="38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TW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3DPrint_Mojo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520" y="4527435"/>
            <a:ext cx="11103555" cy="1889565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84" y="176176"/>
            <a:ext cx="5653742" cy="4351259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98300"/>
              </p:ext>
            </p:extLst>
          </p:nvPr>
        </p:nvGraphicFramePr>
        <p:xfrm>
          <a:off x="696000" y="4692975"/>
          <a:ext cx="10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機器型式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列印材質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支撐材去除方式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列印範圍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層厚度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列印精度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數量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Mojo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ABS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溶劑加水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50°C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溶解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W127 x D127 x H127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0.178mm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0.05~0.10mm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2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-3DPrint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520" y="4527435"/>
            <a:ext cx="11077575" cy="1889565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62634"/>
              </p:ext>
            </p:extLst>
          </p:nvPr>
        </p:nvGraphicFramePr>
        <p:xfrm>
          <a:off x="696000" y="4692975"/>
          <a:ext cx="10800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機器型式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列印範圍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噴嘴孔徑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列印速度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列印精度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噴嘴溫度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熱床溫度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數量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D-Force</a:t>
                      </a:r>
                      <a:r>
                        <a:rPr lang="en-US" altLang="zh-TW" b="0" baseline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V3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280x300(Z)mm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0.4mm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80mm/s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0.05~0.15mm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210°(PLA)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60°(PLA)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0"/>
          <a:stretch/>
        </p:blipFill>
        <p:spPr>
          <a:xfrm>
            <a:off x="7066129" y="319415"/>
            <a:ext cx="4811547" cy="38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圖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項目概述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 56"/>
          <p:cNvGrpSpPr/>
          <p:nvPr/>
        </p:nvGrpSpPr>
        <p:grpSpPr>
          <a:xfrm>
            <a:off x="668445" y="2068217"/>
            <a:ext cx="2668507" cy="3181219"/>
            <a:chOff x="2440821" y="3254699"/>
            <a:chExt cx="2668507" cy="3181219"/>
          </a:xfrm>
        </p:grpSpPr>
        <p:grpSp>
          <p:nvGrpSpPr>
            <p:cNvPr id="58" name="组合 13"/>
            <p:cNvGrpSpPr/>
            <p:nvPr/>
          </p:nvGrpSpPr>
          <p:grpSpPr>
            <a:xfrm>
              <a:off x="2440821" y="3254699"/>
              <a:ext cx="1279553" cy="1354859"/>
              <a:chOff x="2029538" y="2261909"/>
              <a:chExt cx="959665" cy="1016144"/>
            </a:xfrm>
          </p:grpSpPr>
          <p:sp>
            <p:nvSpPr>
              <p:cNvPr id="62" name="Rectangle 13"/>
              <p:cNvSpPr>
                <a:spLocks noChangeArrowheads="1"/>
              </p:cNvSpPr>
              <p:nvPr userDrawn="1"/>
            </p:nvSpPr>
            <p:spPr bwMode="auto">
              <a:xfrm>
                <a:off x="2114063" y="2261909"/>
                <a:ext cx="772282" cy="1016144"/>
              </a:xfrm>
              <a:prstGeom prst="rect">
                <a:avLst/>
              </a:prstGeom>
              <a:solidFill>
                <a:srgbClr val="656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3" name="Text Placeholder 59"/>
              <p:cNvSpPr txBox="1"/>
              <p:nvPr/>
            </p:nvSpPr>
            <p:spPr>
              <a:xfrm>
                <a:off x="2029538" y="2383410"/>
                <a:ext cx="959665" cy="67731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65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Part1</a:t>
                </a:r>
                <a:endParaRPr lang="en-US" sz="266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cxnSp>
          <p:nvCxnSpPr>
            <p:cNvPr id="59" name="Straight Connector 54"/>
            <p:cNvCxnSpPr/>
            <p:nvPr/>
          </p:nvCxnSpPr>
          <p:spPr>
            <a:xfrm>
              <a:off x="2553520" y="4602419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Placeholder 59"/>
            <p:cNvSpPr txBox="1"/>
            <p:nvPr/>
          </p:nvSpPr>
          <p:spPr>
            <a:xfrm>
              <a:off x="2550223" y="5187779"/>
              <a:ext cx="2559105" cy="1248139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4000"/>
                </a:lnSpc>
              </a:pPr>
              <a:r>
                <a:rPr lang="en-US" altLang="zh-CN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presentation and make it film to be used in a wider field</a:t>
              </a:r>
              <a:endPara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2550223" y="4807600"/>
              <a:ext cx="1325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機具說明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4" name="组 63"/>
          <p:cNvGrpSpPr/>
          <p:nvPr/>
        </p:nvGrpSpPr>
        <p:grpSpPr>
          <a:xfrm>
            <a:off x="3515111" y="2066446"/>
            <a:ext cx="2668507" cy="3181219"/>
            <a:chOff x="2440821" y="3254699"/>
            <a:chExt cx="2668507" cy="3181219"/>
          </a:xfrm>
        </p:grpSpPr>
        <p:grpSp>
          <p:nvGrpSpPr>
            <p:cNvPr id="65" name="组合 13"/>
            <p:cNvGrpSpPr/>
            <p:nvPr/>
          </p:nvGrpSpPr>
          <p:grpSpPr>
            <a:xfrm>
              <a:off x="2440821" y="3254699"/>
              <a:ext cx="1279553" cy="1354859"/>
              <a:chOff x="2029538" y="2261909"/>
              <a:chExt cx="959665" cy="1016144"/>
            </a:xfrm>
          </p:grpSpPr>
          <p:sp>
            <p:nvSpPr>
              <p:cNvPr id="69" name="Rectangle 13"/>
              <p:cNvSpPr>
                <a:spLocks noChangeArrowheads="1"/>
              </p:cNvSpPr>
              <p:nvPr userDrawn="1"/>
            </p:nvSpPr>
            <p:spPr bwMode="auto">
              <a:xfrm>
                <a:off x="2114063" y="2261909"/>
                <a:ext cx="772282" cy="1016144"/>
              </a:xfrm>
              <a:prstGeom prst="rect">
                <a:avLst/>
              </a:prstGeom>
              <a:solidFill>
                <a:srgbClr val="656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70" name="Text Placeholder 59"/>
              <p:cNvSpPr txBox="1"/>
              <p:nvPr/>
            </p:nvSpPr>
            <p:spPr>
              <a:xfrm>
                <a:off x="2029538" y="2383410"/>
                <a:ext cx="959665" cy="67731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665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Part2</a:t>
                </a:r>
                <a:endParaRPr lang="en-US" altLang="zh-TW" sz="266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cxnSp>
          <p:nvCxnSpPr>
            <p:cNvPr id="66" name="Straight Connector 54"/>
            <p:cNvCxnSpPr/>
            <p:nvPr/>
          </p:nvCxnSpPr>
          <p:spPr>
            <a:xfrm>
              <a:off x="2553520" y="4602419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 Placeholder 59"/>
            <p:cNvSpPr txBox="1"/>
            <p:nvPr/>
          </p:nvSpPr>
          <p:spPr>
            <a:xfrm>
              <a:off x="2550223" y="5187779"/>
              <a:ext cx="2559105" cy="1248139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2550223" y="4807600"/>
              <a:ext cx="1325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加工限制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71" name="组 70"/>
          <p:cNvGrpSpPr/>
          <p:nvPr/>
        </p:nvGrpSpPr>
        <p:grpSpPr>
          <a:xfrm>
            <a:off x="6346081" y="2066446"/>
            <a:ext cx="2668507" cy="3181219"/>
            <a:chOff x="2440821" y="3254699"/>
            <a:chExt cx="2668507" cy="3181219"/>
          </a:xfrm>
        </p:grpSpPr>
        <p:grpSp>
          <p:nvGrpSpPr>
            <p:cNvPr id="72" name="组合 13"/>
            <p:cNvGrpSpPr/>
            <p:nvPr/>
          </p:nvGrpSpPr>
          <p:grpSpPr>
            <a:xfrm>
              <a:off x="2440821" y="3254699"/>
              <a:ext cx="1279553" cy="1354859"/>
              <a:chOff x="2029538" y="2261909"/>
              <a:chExt cx="959665" cy="1016144"/>
            </a:xfrm>
          </p:grpSpPr>
          <p:sp>
            <p:nvSpPr>
              <p:cNvPr id="76" name="Rectangle 13"/>
              <p:cNvSpPr>
                <a:spLocks noChangeArrowheads="1"/>
              </p:cNvSpPr>
              <p:nvPr userDrawn="1"/>
            </p:nvSpPr>
            <p:spPr bwMode="auto">
              <a:xfrm>
                <a:off x="2114063" y="2261909"/>
                <a:ext cx="772282" cy="1016144"/>
              </a:xfrm>
              <a:prstGeom prst="rect">
                <a:avLst/>
              </a:prstGeom>
              <a:solidFill>
                <a:srgbClr val="656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77" name="Text Placeholder 59"/>
              <p:cNvSpPr txBox="1"/>
              <p:nvPr/>
            </p:nvSpPr>
            <p:spPr>
              <a:xfrm>
                <a:off x="2029538" y="2383410"/>
                <a:ext cx="959665" cy="67731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665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Part3</a:t>
                </a:r>
                <a:endParaRPr lang="en-US" altLang="zh-TW" sz="266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cxnSp>
          <p:nvCxnSpPr>
            <p:cNvPr id="73" name="Straight Connector 54"/>
            <p:cNvCxnSpPr/>
            <p:nvPr/>
          </p:nvCxnSpPr>
          <p:spPr>
            <a:xfrm>
              <a:off x="2553520" y="4602419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 Placeholder 59"/>
            <p:cNvSpPr txBox="1"/>
            <p:nvPr/>
          </p:nvSpPr>
          <p:spPr>
            <a:xfrm>
              <a:off x="2550223" y="5187779"/>
              <a:ext cx="2559105" cy="1248139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2550223" y="4807600"/>
              <a:ext cx="1325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常用機件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0" name="组 70"/>
          <p:cNvGrpSpPr/>
          <p:nvPr/>
        </p:nvGrpSpPr>
        <p:grpSpPr>
          <a:xfrm>
            <a:off x="9192438" y="2068217"/>
            <a:ext cx="2668507" cy="3181219"/>
            <a:chOff x="2440821" y="3254699"/>
            <a:chExt cx="2668507" cy="3181219"/>
          </a:xfrm>
        </p:grpSpPr>
        <p:grpSp>
          <p:nvGrpSpPr>
            <p:cNvPr id="31" name="组合 13"/>
            <p:cNvGrpSpPr/>
            <p:nvPr/>
          </p:nvGrpSpPr>
          <p:grpSpPr>
            <a:xfrm>
              <a:off x="2440821" y="3254699"/>
              <a:ext cx="1279553" cy="1354859"/>
              <a:chOff x="2029538" y="2261909"/>
              <a:chExt cx="959665" cy="1016144"/>
            </a:xfrm>
          </p:grpSpPr>
          <p:sp>
            <p:nvSpPr>
              <p:cNvPr id="35" name="Rectangle 13"/>
              <p:cNvSpPr>
                <a:spLocks noChangeArrowheads="1"/>
              </p:cNvSpPr>
              <p:nvPr userDrawn="1"/>
            </p:nvSpPr>
            <p:spPr bwMode="auto">
              <a:xfrm>
                <a:off x="2114063" y="2261909"/>
                <a:ext cx="772282" cy="1016144"/>
              </a:xfrm>
              <a:prstGeom prst="rect">
                <a:avLst/>
              </a:prstGeom>
              <a:solidFill>
                <a:srgbClr val="6565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6" name="Text Placeholder 59"/>
              <p:cNvSpPr txBox="1"/>
              <p:nvPr/>
            </p:nvSpPr>
            <p:spPr>
              <a:xfrm>
                <a:off x="2029538" y="2383410"/>
                <a:ext cx="959665" cy="677314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b="0" kern="1200">
                    <a:solidFill>
                      <a:schemeClr val="bg1"/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TW" sz="2665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Part4</a:t>
                </a:r>
                <a:endParaRPr lang="en-US" altLang="zh-TW" sz="266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cxnSp>
          <p:nvCxnSpPr>
            <p:cNvPr id="32" name="Straight Connector 54"/>
            <p:cNvCxnSpPr/>
            <p:nvPr/>
          </p:nvCxnSpPr>
          <p:spPr>
            <a:xfrm>
              <a:off x="2553520" y="4602419"/>
              <a:ext cx="0" cy="14656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Placeholder 59"/>
            <p:cNvSpPr txBox="1"/>
            <p:nvPr/>
          </p:nvSpPr>
          <p:spPr>
            <a:xfrm>
              <a:off x="2550223" y="5187779"/>
              <a:ext cx="2559105" cy="1248139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The user can demonstrate on a projector or computer, or presentation and make it film to be used in a wider field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550223" y="4807600"/>
              <a:ext cx="13250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製作方法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98613" y="1630680"/>
            <a:ext cx="1258922" cy="3596640"/>
            <a:chOff x="1107899" y="1630680"/>
            <a:chExt cx="1258922" cy="35966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899" y="1630680"/>
              <a:ext cx="1258922" cy="359664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7583" y="4068149"/>
              <a:ext cx="366198" cy="839187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257327" y="2077337"/>
            <a:ext cx="4336060" cy="3270166"/>
            <a:chOff x="7749446" y="1945473"/>
            <a:chExt cx="3865578" cy="274227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8803432" y="2509016"/>
              <a:ext cx="721568" cy="72343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63073" y="2838902"/>
              <a:ext cx="1160230" cy="116322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9728717" y="2130384"/>
              <a:ext cx="1244084" cy="124729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9446" y="3053605"/>
              <a:ext cx="994394" cy="99696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6643" y="3552087"/>
              <a:ext cx="1515892" cy="84084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26573" y="1945473"/>
              <a:ext cx="593790" cy="59532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81431" y="3751742"/>
              <a:ext cx="933593" cy="936005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2595824" y="2408963"/>
            <a:ext cx="4203065" cy="2040073"/>
            <a:chOff x="3994468" y="2438995"/>
            <a:chExt cx="4203065" cy="2040073"/>
          </a:xfrm>
        </p:grpSpPr>
        <p:sp>
          <p:nvSpPr>
            <p:cNvPr id="37" name="文本框 36"/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656564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2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solidFill>
                    <a:srgbClr val="656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加工限制</a:t>
              </a:r>
              <a:endParaRPr lang="en-US" altLang="zh-TW" sz="3600" dirty="0" smtClean="0">
                <a:solidFill>
                  <a:srgbClr val="6565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54977" y="4140514"/>
              <a:ext cx="20820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656564"/>
                  </a:solidFill>
                  <a:latin typeface="Microsoft YaHei" pitchFamily="34" charset="-122"/>
                  <a:ea typeface="Microsoft YaHei" pitchFamily="34" charset="-122"/>
                </a:rPr>
                <a:t>PROCESSING </a:t>
              </a:r>
              <a:r>
                <a:rPr lang="en-US" altLang="zh-CN" sz="1600" dirty="0">
                  <a:solidFill>
                    <a:srgbClr val="656564"/>
                  </a:solidFill>
                  <a:latin typeface="Microsoft YaHei" pitchFamily="34" charset="-122"/>
                  <a:ea typeface="Microsoft YaHei" pitchFamily="34" charset="-122"/>
                </a:rPr>
                <a:t>LIMIT</a:t>
              </a:r>
              <a:endParaRPr lang="zh-CN" altLang="en-US" sz="1600" dirty="0">
                <a:solidFill>
                  <a:srgbClr val="656564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pic>
        <p:nvPicPr>
          <p:cNvPr id="26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1400" y="1683031"/>
            <a:ext cx="872191" cy="931008"/>
          </a:xfrm>
          <a:prstGeom prst="rect">
            <a:avLst/>
          </a:prstGeom>
        </p:spPr>
      </p:pic>
      <p:pic>
        <p:nvPicPr>
          <p:cNvPr id="27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871" y="182301"/>
            <a:ext cx="11586258" cy="649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圖片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 smtClean="0">
                <a:solidFill>
                  <a:schemeClr val="bg1"/>
                </a:solidFill>
              </a:rPr>
              <a:t>0</a:t>
            </a:r>
            <a:r>
              <a:rPr lang="en-US" altLang="zh-TW" sz="2800" dirty="0" smtClean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刀具限制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02" y="122751"/>
            <a:ext cx="4997374" cy="300726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25496" y="1209853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L1 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= </a:t>
            </a:r>
            <a:r>
              <a:rPr lang="en-US" altLang="zh-TW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2.5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 x </a:t>
            </a:r>
            <a:r>
              <a:rPr lang="en-US" altLang="zh-TW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ØD</a:t>
            </a:r>
            <a:endParaRPr lang="zh-TW" altLang="en-US" b="1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115175" y="980001"/>
            <a:ext cx="409575" cy="33337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846839" y="1742001"/>
            <a:ext cx="409575" cy="333375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58771" y="1843510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刀刃長</a:t>
            </a:r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= </a:t>
            </a:r>
            <a:r>
              <a:rPr lang="en-US" altLang="zh-TW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2.5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 x </a:t>
            </a:r>
            <a:r>
              <a:rPr lang="zh-TW" altLang="en-US" b="1" dirty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刀刃直徑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625496" y="1209853"/>
            <a:ext cx="1763624" cy="333375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2158771" y="1834461"/>
            <a:ext cx="2738250" cy="351354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/>
          <p:cNvCxnSpPr/>
          <p:nvPr/>
        </p:nvCxnSpPr>
        <p:spPr>
          <a:xfrm flipH="1">
            <a:off x="6534109" y="4656240"/>
            <a:ext cx="99064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6845616" y="4511080"/>
            <a:ext cx="1" cy="3534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6845616" y="5180805"/>
            <a:ext cx="1" cy="3549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6845616" y="4875379"/>
            <a:ext cx="0" cy="3048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6374732" y="529531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L1</a:t>
            </a:r>
            <a:endParaRPr lang="zh-TW" altLang="en-US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3" name="平行四边形 25"/>
          <p:cNvSpPr/>
          <p:nvPr/>
        </p:nvSpPr>
        <p:spPr>
          <a:xfrm>
            <a:off x="1552574" y="3283494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平行四边形 26"/>
          <p:cNvSpPr/>
          <p:nvPr/>
        </p:nvSpPr>
        <p:spPr>
          <a:xfrm>
            <a:off x="161924" y="3188244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27"/>
          <p:cNvSpPr txBox="1"/>
          <p:nvPr/>
        </p:nvSpPr>
        <p:spPr>
          <a:xfrm>
            <a:off x="304799" y="310515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 smtClean="0">
                <a:solidFill>
                  <a:schemeClr val="bg1"/>
                </a:solidFill>
              </a:rPr>
              <a:t>0</a:t>
            </a:r>
            <a:r>
              <a:rPr lang="en-US" altLang="zh-TW" sz="2800" dirty="0" smtClean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6" name="文本框 28"/>
          <p:cNvSpPr txBox="1"/>
          <p:nvPr/>
        </p:nvSpPr>
        <p:spPr>
          <a:xfrm>
            <a:off x="2047873" y="3126659"/>
            <a:ext cx="413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工件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夾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持限制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2658773" y="4572133"/>
            <a:ext cx="179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L1 </a:t>
            </a:r>
            <a:r>
              <a:rPr lang="en-US" altLang="zh-TW" b="1" dirty="0">
                <a:latin typeface="Microsoft YaHei" pitchFamily="34" charset="-122"/>
                <a:ea typeface="Microsoft YaHei" pitchFamily="34" charset="-122"/>
              </a:rPr>
              <a:t>&gt;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L</a:t>
            </a:r>
            <a:r>
              <a:rPr lang="en-US" altLang="zh-TW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zh-TW" altLang="en-US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2" name="圓角矩形 61"/>
          <p:cNvSpPr/>
          <p:nvPr/>
        </p:nvSpPr>
        <p:spPr>
          <a:xfrm>
            <a:off x="2625497" y="4603572"/>
            <a:ext cx="1121004" cy="3064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1972600" y="5232897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素材</a:t>
            </a:r>
            <a:r>
              <a:rPr lang="zh-TW" altLang="en-US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夾持</a:t>
            </a:r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b="1" dirty="0">
                <a:latin typeface="Microsoft YaHei" pitchFamily="34" charset="-122"/>
                <a:ea typeface="Microsoft YaHei" pitchFamily="34" charset="-122"/>
              </a:rPr>
              <a:t>&gt;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素材露出</a:t>
            </a:r>
            <a:endParaRPr lang="zh-TW" altLang="en-US" b="1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4" name="圓角矩形 63"/>
          <p:cNvSpPr/>
          <p:nvPr/>
        </p:nvSpPr>
        <p:spPr>
          <a:xfrm>
            <a:off x="1972599" y="5223848"/>
            <a:ext cx="2345515" cy="3513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1" t="8972" r="5456" b="77593"/>
          <a:stretch/>
        </p:blipFill>
        <p:spPr>
          <a:xfrm>
            <a:off x="6849492" y="4822417"/>
            <a:ext cx="3888963" cy="84666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561902" y="4640385"/>
            <a:ext cx="1066800" cy="539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接點 33"/>
          <p:cNvCxnSpPr/>
          <p:nvPr/>
        </p:nvCxnSpPr>
        <p:spPr>
          <a:xfrm flipH="1">
            <a:off x="6534109" y="4865255"/>
            <a:ext cx="99064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 flipH="1">
            <a:off x="6665004" y="5179667"/>
            <a:ext cx="8597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H="1">
            <a:off x="6612785" y="4301492"/>
            <a:ext cx="1" cy="33889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V="1">
            <a:off x="6612784" y="4877632"/>
            <a:ext cx="1" cy="35439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 flipV="1">
            <a:off x="6612784" y="4656240"/>
            <a:ext cx="0" cy="22083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6075637" y="458198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L2</a:t>
            </a:r>
            <a:endParaRPr lang="zh-TW" altLang="en-US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83" name="直線接點 82"/>
          <p:cNvCxnSpPr/>
          <p:nvPr/>
        </p:nvCxnSpPr>
        <p:spPr>
          <a:xfrm flipH="1">
            <a:off x="6665004" y="4864057"/>
            <a:ext cx="8597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 flipV="1">
            <a:off x="7561902" y="4144896"/>
            <a:ext cx="1" cy="427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 flipV="1">
            <a:off x="8628702" y="4144896"/>
            <a:ext cx="1" cy="427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>
          <a:xfrm>
            <a:off x="7561902" y="4247384"/>
            <a:ext cx="1066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字方塊 88"/>
          <p:cNvSpPr txBox="1"/>
          <p:nvPr/>
        </p:nvSpPr>
        <p:spPr>
          <a:xfrm>
            <a:off x="7868317" y="386995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L3</a:t>
            </a:r>
            <a:endParaRPr lang="zh-TW" altLang="en-US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68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圖片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 smtClean="0">
                <a:solidFill>
                  <a:schemeClr val="bg1"/>
                </a:solidFill>
              </a:rPr>
              <a:t>0</a:t>
            </a:r>
            <a:r>
              <a:rPr lang="en-US" altLang="zh-TW" sz="2800" dirty="0" smtClean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399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工件夾持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平行四边形 25"/>
          <p:cNvSpPr/>
          <p:nvPr/>
        </p:nvSpPr>
        <p:spPr>
          <a:xfrm>
            <a:off x="1562101" y="3806714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平行四边形 26"/>
          <p:cNvSpPr/>
          <p:nvPr/>
        </p:nvSpPr>
        <p:spPr>
          <a:xfrm>
            <a:off x="171451" y="3711464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27"/>
          <p:cNvSpPr txBox="1"/>
          <p:nvPr/>
        </p:nvSpPr>
        <p:spPr>
          <a:xfrm>
            <a:off x="304799" y="362837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 smtClean="0">
                <a:solidFill>
                  <a:schemeClr val="bg1"/>
                </a:solidFill>
              </a:rPr>
              <a:t>0</a:t>
            </a:r>
            <a:r>
              <a:rPr lang="en-US" altLang="zh-TW" sz="2800" dirty="0" smtClean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6" name="文本框 28"/>
          <p:cNvSpPr txBox="1"/>
          <p:nvPr/>
        </p:nvSpPr>
        <p:spPr>
          <a:xfrm>
            <a:off x="2057400" y="3649879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兩頂心工作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9" name="圖片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6"/>
          <a:stretch/>
        </p:blipFill>
        <p:spPr>
          <a:xfrm>
            <a:off x="7446125" y="506604"/>
            <a:ext cx="3057126" cy="3159597"/>
          </a:xfrm>
          <a:prstGeom prst="rect">
            <a:avLst/>
          </a:prstGeom>
        </p:spPr>
      </p:pic>
      <p:sp>
        <p:nvSpPr>
          <p:cNvPr id="70" name="矩形 69"/>
          <p:cNvSpPr/>
          <p:nvPr/>
        </p:nvSpPr>
        <p:spPr>
          <a:xfrm>
            <a:off x="7446126" y="1805847"/>
            <a:ext cx="842530" cy="342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8288657" y="1690337"/>
            <a:ext cx="845126" cy="561108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2" name="直線接點 71"/>
          <p:cNvCxnSpPr/>
          <p:nvPr/>
        </p:nvCxnSpPr>
        <p:spPr>
          <a:xfrm flipV="1">
            <a:off x="7446124" y="2179835"/>
            <a:ext cx="1" cy="524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 flipV="1">
            <a:off x="8284326" y="1242318"/>
            <a:ext cx="1" cy="427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 flipV="1">
            <a:off x="9133782" y="1242317"/>
            <a:ext cx="1" cy="427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 flipH="1">
            <a:off x="7076382" y="1812776"/>
            <a:ext cx="30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7446124" y="2441945"/>
            <a:ext cx="838201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8284326" y="1344806"/>
            <a:ext cx="838201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 flipH="1">
            <a:off x="7076382" y="2148747"/>
            <a:ext cx="30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/>
          <p:nvPr/>
        </p:nvCxnSpPr>
        <p:spPr>
          <a:xfrm>
            <a:off x="7160807" y="1504428"/>
            <a:ext cx="0" cy="3014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V="1">
            <a:off x="7160807" y="2148747"/>
            <a:ext cx="0" cy="293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 flipV="1">
            <a:off x="7160806" y="1812776"/>
            <a:ext cx="1" cy="335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字方塊 81"/>
          <p:cNvSpPr txBox="1"/>
          <p:nvPr/>
        </p:nvSpPr>
        <p:spPr>
          <a:xfrm>
            <a:off x="7520821" y="211675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L1</a:t>
            </a:r>
            <a:endParaRPr lang="zh-TW" altLang="en-US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8350827" y="98275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L2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9441180" y="1778851"/>
            <a:ext cx="5164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Ø2</a:t>
            </a:r>
            <a:endParaRPr lang="zh-TW" altLang="en-US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728698" y="1798266"/>
            <a:ext cx="51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Ø1</a:t>
            </a:r>
            <a:endParaRPr lang="zh-TW" altLang="en-US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86" name="直線接點 85"/>
          <p:cNvCxnSpPr/>
          <p:nvPr/>
        </p:nvCxnSpPr>
        <p:spPr>
          <a:xfrm flipH="1">
            <a:off x="9149416" y="1702708"/>
            <a:ext cx="30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 flipH="1">
            <a:off x="9133783" y="2251445"/>
            <a:ext cx="307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>
          <a:xfrm>
            <a:off x="9387539" y="1401289"/>
            <a:ext cx="0" cy="3014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 flipV="1">
            <a:off x="9387539" y="2251445"/>
            <a:ext cx="0" cy="2931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 flipV="1">
            <a:off x="9387539" y="1702708"/>
            <a:ext cx="1" cy="548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字方塊 90"/>
          <p:cNvSpPr txBox="1"/>
          <p:nvPr/>
        </p:nvSpPr>
        <p:spPr>
          <a:xfrm>
            <a:off x="2742113" y="975983"/>
            <a:ext cx="210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L1 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= </a:t>
            </a:r>
            <a:r>
              <a:rPr lang="en-US" altLang="zh-TW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2.5</a:t>
            </a:r>
            <a:r>
              <a:rPr lang="zh-TW" altLang="en-US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倍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 x </a:t>
            </a:r>
            <a:r>
              <a:rPr lang="en-US" altLang="zh-TW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Ø1</a:t>
            </a:r>
            <a:endParaRPr lang="zh-TW" altLang="en-US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" name="圓角矩形 91"/>
          <p:cNvSpPr/>
          <p:nvPr/>
        </p:nvSpPr>
        <p:spPr>
          <a:xfrm>
            <a:off x="2742113" y="994335"/>
            <a:ext cx="1963237" cy="306454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文字方塊 92"/>
          <p:cNvSpPr txBox="1"/>
          <p:nvPr/>
        </p:nvSpPr>
        <p:spPr>
          <a:xfrm>
            <a:off x="2144840" y="1640300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素材露出</a:t>
            </a:r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= </a:t>
            </a:r>
            <a:r>
              <a:rPr lang="en-US" altLang="zh-TW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2.5</a:t>
            </a:r>
            <a:r>
              <a:rPr lang="zh-TW" altLang="en-US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倍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 x </a:t>
            </a:r>
            <a:r>
              <a:rPr lang="zh-TW" altLang="en-US" b="1" dirty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車削</a:t>
            </a:r>
            <a:r>
              <a:rPr lang="zh-TW" altLang="en-US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直徑</a:t>
            </a:r>
            <a:endParaRPr lang="zh-TW" altLang="en-US" b="1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4" name="圓角矩形 93"/>
          <p:cNvSpPr/>
          <p:nvPr/>
        </p:nvSpPr>
        <p:spPr>
          <a:xfrm>
            <a:off x="2144839" y="1631251"/>
            <a:ext cx="3199916" cy="351354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文字方塊 94"/>
          <p:cNvSpPr txBox="1"/>
          <p:nvPr/>
        </p:nvSpPr>
        <p:spPr>
          <a:xfrm>
            <a:off x="2831013" y="2332353"/>
            <a:ext cx="179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L2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= </a:t>
            </a:r>
            <a:r>
              <a:rPr lang="en-US" altLang="zh-TW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zh-TW" altLang="en-US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倍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 x </a:t>
            </a:r>
            <a:r>
              <a:rPr lang="en-US" altLang="zh-TW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Ø2</a:t>
            </a:r>
            <a:endParaRPr lang="zh-TW" altLang="en-US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6" name="圓角矩形 95"/>
          <p:cNvSpPr/>
          <p:nvPr/>
        </p:nvSpPr>
        <p:spPr>
          <a:xfrm>
            <a:off x="2797736" y="2363792"/>
            <a:ext cx="1755214" cy="3064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文字方塊 96"/>
          <p:cNvSpPr txBox="1"/>
          <p:nvPr/>
        </p:nvSpPr>
        <p:spPr>
          <a:xfrm>
            <a:off x="2144840" y="2993117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素材</a:t>
            </a:r>
            <a:r>
              <a:rPr lang="zh-TW" altLang="en-US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夾持</a:t>
            </a:r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= </a:t>
            </a:r>
            <a:r>
              <a:rPr lang="en-US" altLang="zh-TW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zh-TW" altLang="en-US" b="1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倍</a:t>
            </a:r>
            <a:r>
              <a:rPr lang="en-US" altLang="zh-TW" b="1" dirty="0" smtClean="0">
                <a:latin typeface="Microsoft YaHei" pitchFamily="34" charset="-122"/>
                <a:ea typeface="Microsoft YaHei" pitchFamily="34" charset="-122"/>
              </a:rPr>
              <a:t> x </a:t>
            </a:r>
            <a:r>
              <a:rPr lang="zh-TW" altLang="en-US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素材直徑</a:t>
            </a:r>
            <a:endParaRPr lang="zh-TW" altLang="en-US" b="1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8" name="圓角矩形 97"/>
          <p:cNvSpPr/>
          <p:nvPr/>
        </p:nvSpPr>
        <p:spPr>
          <a:xfrm>
            <a:off x="2144839" y="3002106"/>
            <a:ext cx="2991526" cy="35135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9" name="直線接點 98"/>
          <p:cNvCxnSpPr/>
          <p:nvPr/>
        </p:nvCxnSpPr>
        <p:spPr>
          <a:xfrm flipH="1">
            <a:off x="1855357" y="2160373"/>
            <a:ext cx="3727449" cy="1"/>
          </a:xfrm>
          <a:prstGeom prst="line">
            <a:avLst/>
          </a:prstGeom>
          <a:ln w="28575">
            <a:solidFill>
              <a:srgbClr val="82828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083" y="3930539"/>
            <a:ext cx="3383829" cy="2537872"/>
          </a:xfrm>
          <a:prstGeom prst="rect">
            <a:avLst/>
          </a:prstGeom>
        </p:spPr>
      </p:pic>
      <p:sp>
        <p:nvSpPr>
          <p:cNvPr id="100" name="文字方塊 99"/>
          <p:cNvSpPr txBox="1"/>
          <p:nvPr/>
        </p:nvSpPr>
        <p:spPr>
          <a:xfrm>
            <a:off x="1149042" y="4753199"/>
            <a:ext cx="52902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TW" altLang="en-US" sz="20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素材</a:t>
            </a:r>
            <a:r>
              <a:rPr lang="zh-TW" altLang="en-US" sz="2000" b="1" dirty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被加工部分</a:t>
            </a:r>
            <a:r>
              <a:rPr lang="zh-TW" altLang="en-US" sz="20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露出過長，須採用此工作法</a:t>
            </a:r>
            <a:endParaRPr lang="en-US" altLang="zh-TW" sz="2000" b="1" dirty="0" smtClean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1200" b="1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20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sz="2000" b="1" dirty="0" smtClean="0">
                <a:solidFill>
                  <a:schemeClr val="accent2"/>
                </a:solidFill>
                <a:latin typeface="Microsoft YaHei" pitchFamily="34" charset="-122"/>
                <a:ea typeface="Microsoft YaHei" pitchFamily="34" charset="-122"/>
              </a:rPr>
              <a:t>車床工作也同此方法</a:t>
            </a:r>
            <a:endParaRPr lang="zh-TW" altLang="en-US" sz="2000" b="1" dirty="0">
              <a:solidFill>
                <a:schemeClr val="accent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2" name="圓角矩形 101"/>
          <p:cNvSpPr/>
          <p:nvPr/>
        </p:nvSpPr>
        <p:spPr>
          <a:xfrm>
            <a:off x="1019175" y="4644205"/>
            <a:ext cx="5474196" cy="1110540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3" name="直線單箭頭接點 102"/>
          <p:cNvCxnSpPr/>
          <p:nvPr/>
        </p:nvCxnSpPr>
        <p:spPr>
          <a:xfrm flipV="1">
            <a:off x="6264085" y="5038725"/>
            <a:ext cx="2192758" cy="4476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 smtClean="0">
                <a:solidFill>
                  <a:schemeClr val="bg1"/>
                </a:solidFill>
              </a:rPr>
              <a:t>0</a:t>
            </a:r>
            <a:r>
              <a:rPr lang="en-US" altLang="zh-TW" sz="2800" dirty="0" smtClean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399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機具切削限制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03901" y="1086929"/>
            <a:ext cx="11611874" cy="5409122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82322"/>
              </p:ext>
            </p:extLst>
          </p:nvPr>
        </p:nvGraphicFramePr>
        <p:xfrm>
          <a:off x="412506" y="1224948"/>
          <a:ext cx="11369928" cy="513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74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機具</a:t>
                      </a:r>
                      <a:endParaRPr lang="en-US" altLang="zh-TW" sz="14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材質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鋸床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車床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銑床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鑽床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螺絲攻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手工鋸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線切割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放電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加工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CO</a:t>
                      </a:r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</a:t>
                      </a: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雷射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三軸雕刻機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3DP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PLA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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ABS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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POM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壓克力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鋁合金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銅合金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碳鋼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熱處理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材質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+mn-lt"/>
                          <a:sym typeface="Wingdings"/>
                        </a:rPr>
                        <a:t>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8477248" y="481552"/>
            <a:ext cx="3438525" cy="484696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8549147" y="490835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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=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 除料，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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=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 長料，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=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無</a:t>
            </a:r>
            <a:endParaRPr lang="zh-TW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1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98613" y="1630680"/>
            <a:ext cx="1258922" cy="3596640"/>
            <a:chOff x="1107899" y="1630680"/>
            <a:chExt cx="1258922" cy="35966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899" y="1630680"/>
              <a:ext cx="1258922" cy="359664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7583" y="4068149"/>
              <a:ext cx="366198" cy="839187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257327" y="2077337"/>
            <a:ext cx="4336060" cy="3270166"/>
            <a:chOff x="7749446" y="1945473"/>
            <a:chExt cx="3865578" cy="274227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8803432" y="2509016"/>
              <a:ext cx="721568" cy="72343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63073" y="2838902"/>
              <a:ext cx="1160230" cy="116322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V="1">
              <a:off x="9728717" y="2130384"/>
              <a:ext cx="1244084" cy="124729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9446" y="3053605"/>
              <a:ext cx="994394" cy="99696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6643" y="3552087"/>
              <a:ext cx="1515892" cy="84084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26573" y="1945473"/>
              <a:ext cx="593790" cy="59532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81431" y="3751742"/>
              <a:ext cx="933593" cy="936005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2595824" y="2408963"/>
            <a:ext cx="4203065" cy="2040073"/>
            <a:chOff x="3994468" y="2438995"/>
            <a:chExt cx="4203065" cy="2040073"/>
          </a:xfrm>
        </p:grpSpPr>
        <p:sp>
          <p:nvSpPr>
            <p:cNvPr id="37" name="文本框 36"/>
            <p:cNvSpPr txBox="1"/>
            <p:nvPr/>
          </p:nvSpPr>
          <p:spPr>
            <a:xfrm>
              <a:off x="3994468" y="2438995"/>
              <a:ext cx="42030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656564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</a:t>
              </a:r>
              <a:r>
                <a:rPr lang="en-US" altLang="zh-CN" sz="7200" dirty="0" smtClean="0">
                  <a:solidFill>
                    <a:srgbClr val="656564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7200" dirty="0">
                <a:solidFill>
                  <a:srgbClr val="656564"/>
                </a:solidFill>
                <a:latin typeface="Eras Bold ITC" panose="020B0907030504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51421" y="3552239"/>
              <a:ext cx="3489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 smtClean="0">
                  <a:solidFill>
                    <a:srgbClr val="656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機具</a:t>
              </a:r>
              <a:r>
                <a:rPr lang="zh-TW" altLang="en-US" sz="3600" dirty="0">
                  <a:solidFill>
                    <a:srgbClr val="6565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說明</a:t>
              </a:r>
              <a:endParaRPr lang="en-US" altLang="zh-TW" sz="3600" dirty="0" smtClean="0">
                <a:solidFill>
                  <a:srgbClr val="6565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774805" y="4140514"/>
              <a:ext cx="26423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656564"/>
                  </a:solidFill>
                  <a:latin typeface="Microsoft YaHei" pitchFamily="34" charset="-122"/>
                  <a:ea typeface="Microsoft YaHei" pitchFamily="34" charset="-122"/>
                </a:rPr>
                <a:t>MACHINE  DESCRIPTION</a:t>
              </a:r>
              <a:endParaRPr lang="zh-CN" altLang="en-US" sz="1600" dirty="0">
                <a:solidFill>
                  <a:srgbClr val="656564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pic>
        <p:nvPicPr>
          <p:cNvPr id="26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1400" y="1683031"/>
            <a:ext cx="872191" cy="931008"/>
          </a:xfrm>
          <a:prstGeom prst="rect">
            <a:avLst/>
          </a:prstGeom>
        </p:spPr>
      </p:pic>
      <p:pic>
        <p:nvPicPr>
          <p:cNvPr id="27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2871" y="182301"/>
            <a:ext cx="11586258" cy="6493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車床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900" y="3198358"/>
            <a:ext cx="11434493" cy="3478667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4" b="15228"/>
          <a:stretch/>
        </p:blipFill>
        <p:spPr>
          <a:xfrm>
            <a:off x="7608858" y="290537"/>
            <a:ext cx="4139960" cy="2907821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87163"/>
              </p:ext>
            </p:extLst>
          </p:nvPr>
        </p:nvGraphicFramePr>
        <p:xfrm>
          <a:off x="466835" y="3325280"/>
          <a:ext cx="11191765" cy="280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4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機器名稱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加工有效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能力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夾頭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轉速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(rpm)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刻度環精度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車床尾座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數量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光學尺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金隴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Ø330x630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三爪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Ø3~Ø86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82~2000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0.05/Z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0.1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莫氏錐度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12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楊鐵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Ø400x550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三爪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Ø3~Ø86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100~2000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0.05/Z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0.2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莫氏錐度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號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竑和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Ø400x700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三爪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Ø3~Ø86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78~1800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0.02/Z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0.2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莫氏錐度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號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sym typeface="Wingdings"/>
                        </a:rPr>
                        <a:t>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峰興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Ø400x700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四爪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Ø15~Ø300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100~2000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0.05/Z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軸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0.2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莫氏錐度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號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-</a:t>
                      </a:r>
                      <a:endParaRPr lang="zh-TW" altLang="en-US" sz="2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 t="55095" r="36179" b="21006"/>
          <a:stretch/>
        </p:blipFill>
        <p:spPr bwMode="auto">
          <a:xfrm>
            <a:off x="5231025" y="600075"/>
            <a:ext cx="2057793" cy="14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9314619" y="6136962"/>
            <a:ext cx="234398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 </a:t>
            </a:r>
            <a:r>
              <a:rPr lang="en-US" altLang="zh-TW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=</a:t>
            </a:r>
            <a:r>
              <a:rPr lang="zh-TW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 有  ，  </a:t>
            </a:r>
            <a:r>
              <a:rPr lang="en-US" altLang="zh-TW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=</a:t>
            </a:r>
            <a:r>
              <a:rPr lang="zh-TW" altLang="en-US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Wingdings"/>
              </a:rPr>
              <a:t> 無</a:t>
            </a:r>
            <a:endParaRPr lang="zh-TW" altLang="en-US" sz="20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立式銑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床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901" y="1095374"/>
            <a:ext cx="8762461" cy="5600701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856271"/>
              </p:ext>
            </p:extLst>
          </p:nvPr>
        </p:nvGraphicFramePr>
        <p:xfrm>
          <a:off x="412506" y="1224948"/>
          <a:ext cx="8542934" cy="5359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7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</a:t>
                      </a:r>
                      <a:endParaRPr lang="en-US" altLang="zh-TW" sz="1800" b="1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名稱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dirty="0" smtClean="0">
                          <a:solidFill>
                            <a:srgbClr val="FFFF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加工有效能力</a:t>
                      </a:r>
                      <a:r>
                        <a:rPr lang="en-US" altLang="zh-TW" sz="1800" b="1" i="0" dirty="0" smtClean="0">
                          <a:solidFill>
                            <a:srgbClr val="FFFF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sz="1800" b="1" i="0" dirty="0" smtClean="0">
                        <a:solidFill>
                          <a:srgbClr val="FFFF0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刀筒夾</a:t>
                      </a:r>
                      <a:endParaRPr lang="zh-TW" altLang="en-US" sz="1800" b="1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轉速</a:t>
                      </a:r>
                      <a:r>
                        <a:rPr lang="en-US" altLang="zh-TW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(rpm)</a:t>
                      </a:r>
                      <a:endParaRPr lang="zh-TW" altLang="en-US" sz="1800" b="1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加工精度</a:t>
                      </a:r>
                      <a:r>
                        <a:rPr lang="en-US" altLang="zh-TW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sz="1800" b="1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數量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光學尺</a:t>
                      </a:r>
                      <a:endParaRPr lang="zh-TW" altLang="en-US" sz="1800" b="1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工作臺</a:t>
                      </a:r>
                      <a:endParaRPr lang="en-US" altLang="zh-TW" sz="1800" b="1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配備</a:t>
                      </a:r>
                      <a:endParaRPr lang="zh-TW" altLang="en-US" sz="1800" b="1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First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</a:rPr>
                        <a:t>X=510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Y=260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Z=210</a:t>
                      </a:r>
                      <a:endParaRPr lang="zh-TW" altLang="en-US" sz="18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Ø25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58~4500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X,Y0.05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/Z0.02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sym typeface="Wingdings"/>
                        </a:rPr>
                        <a:t>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角固式</a:t>
                      </a:r>
                      <a:endParaRPr lang="en-US" altLang="zh-TW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虎鉗</a:t>
                      </a:r>
                      <a:endParaRPr lang="en-US" altLang="zh-TW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大立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X=840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Y=335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Z=240</a:t>
                      </a:r>
                      <a:endParaRPr lang="zh-TW" altLang="en-US" sz="18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Ø32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85~3800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X,Y0.05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/Z0.02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sym typeface="Wingdings"/>
                        </a:rPr>
                        <a:t>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第四軸夾頭</a:t>
                      </a:r>
                      <a:endParaRPr lang="en-US" altLang="zh-TW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分度頭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健晨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X=530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Y=225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Z=230</a:t>
                      </a:r>
                      <a:endParaRPr lang="zh-TW" altLang="en-US" sz="18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Ø25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80~5400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X,Y0.05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/Z0.02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sym typeface="Wingdings"/>
                        </a:rPr>
                        <a:t>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第四軸</a:t>
                      </a:r>
                      <a:endParaRPr lang="en-US" altLang="zh-TW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分度轉盤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First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X=545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Y=250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Z=240</a:t>
                      </a:r>
                      <a:endParaRPr lang="zh-TW" altLang="en-US" sz="18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Ø32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60~3600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X,Y0.05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/Z0.01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sym typeface="Wingdings"/>
                        </a:rPr>
                        <a:t>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角固式</a:t>
                      </a:r>
                      <a:endParaRPr lang="en-US" altLang="zh-TW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虎鉗</a:t>
                      </a:r>
                      <a:endParaRPr lang="en-US" altLang="zh-TW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永進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X=950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Y=250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Z=240</a:t>
                      </a:r>
                      <a:endParaRPr lang="zh-TW" altLang="en-US" sz="18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Ø32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85~3800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X,Y0.05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/Z0.02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  <a:sym typeface="Wingdings"/>
                        </a:rPr>
                        <a:t>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倍力虎鉗</a:t>
                      </a:r>
                      <a:endParaRPr lang="en-US" altLang="zh-TW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en-US" altLang="zh-TW" sz="1200" b="0" i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X=130</a:t>
                      </a:r>
                    </a:p>
                    <a:p>
                      <a:pPr algn="ctr"/>
                      <a:r>
                        <a:rPr lang="en-US" altLang="zh-TW" sz="12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Y=220</a:t>
                      </a:r>
                    </a:p>
                    <a:p>
                      <a:pPr algn="ctr"/>
                      <a:r>
                        <a:rPr lang="en-US" altLang="zh-TW" sz="12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Z=46</a:t>
                      </a:r>
                      <a:endParaRPr lang="zh-TW" altLang="en-US" sz="12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7917" l="9551" r="100000">
                        <a14:foregroundMark x1="53371" y1="8333" x2="53371" y2="8333"/>
                        <a14:foregroundMark x1="51404" y1="5208" x2="51404" y2="5208"/>
                        <a14:foregroundMark x1="77528" y1="45208" x2="77528" y2="45208"/>
                        <a14:foregroundMark x1="85112" y1="41875" x2="85112" y2="41875"/>
                        <a14:foregroundMark x1="90730" y1="41458" x2="90730" y2="41458"/>
                        <a14:foregroundMark x1="88764" y1="42292" x2="88764" y2="42292"/>
                        <a14:foregroundMark x1="92416" y1="42292" x2="92416" y2="42292"/>
                        <a14:foregroundMark x1="88764" y1="49167" x2="88764" y2="49167"/>
                        <a14:foregroundMark x1="90730" y1="48125" x2="90730" y2="48125"/>
                        <a14:foregroundMark x1="93258" y1="48958" x2="93258" y2="48958"/>
                        <a14:foregroundMark x1="91573" y1="56667" x2="91573" y2="56667"/>
                        <a14:foregroundMark x1="93539" y1="53542" x2="93539" y2="53542"/>
                        <a14:foregroundMark x1="94101" y1="50833" x2="94101" y2="50833"/>
                        <a14:foregroundMark x1="92978" y1="45000" x2="92978" y2="45000"/>
                        <a14:foregroundMark x1="92978" y1="43958" x2="92978" y2="43958"/>
                        <a14:foregroundMark x1="92978" y1="47083" x2="92978" y2="47083"/>
                        <a14:backgroundMark x1="98315" y1="61458" x2="98315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06" y="559516"/>
            <a:ext cx="3038032" cy="40962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0" t="40377" r="43538" b="32705"/>
          <a:stretch/>
        </p:blipFill>
        <p:spPr bwMode="auto">
          <a:xfrm>
            <a:off x="9618977" y="4718304"/>
            <a:ext cx="1767290" cy="187227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476875" y="365095"/>
            <a:ext cx="4746812" cy="392304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5476875" y="388066"/>
            <a:ext cx="474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加工有效</a:t>
            </a:r>
            <a:r>
              <a:rPr lang="zh-TW" altLang="en-US" b="1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能力</a:t>
            </a:r>
            <a:r>
              <a:rPr lang="en-US" altLang="zh-TW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=</a:t>
            </a:r>
            <a:r>
              <a:rPr lang="zh-TW" altLang="en-US" b="1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考慮左右</a:t>
            </a:r>
            <a:r>
              <a:rPr lang="zh-TW" altLang="en-US" b="1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極限，扣除夾持配備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銑床配備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325" y="1130914"/>
            <a:ext cx="11607380" cy="2988567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2312"/>
              </p:ext>
            </p:extLst>
          </p:nvPr>
        </p:nvGraphicFramePr>
        <p:xfrm>
          <a:off x="450948" y="1257197"/>
          <a:ext cx="11352420" cy="27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5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機器</a:t>
                      </a:r>
                      <a:endParaRPr lang="en-US" altLang="zh-TW" sz="1800" b="1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名稱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銑床有效加工能力</a:t>
                      </a:r>
                      <a:r>
                        <a:rPr lang="en-US" altLang="zh-TW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銑床工作臺配備</a:t>
                      </a:r>
                      <a:endParaRPr lang="zh-TW" altLang="en-US" b="1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夾持方式</a:t>
                      </a:r>
                      <a:endParaRPr lang="zh-TW" altLang="en-US" b="1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夾持能力</a:t>
                      </a:r>
                      <a:r>
                        <a:rPr lang="en-US" altLang="zh-TW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b="1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加工類型</a:t>
                      </a:r>
                      <a:endParaRPr lang="zh-TW" altLang="en-US" b="1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加工刀具</a:t>
                      </a:r>
                      <a:endParaRPr lang="zh-TW" altLang="en-US" b="1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First</a:t>
                      </a:r>
                      <a:endParaRPr lang="zh-TW" altLang="en-US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</a:rPr>
                        <a:t>X=510</a:t>
                      </a:r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Y=260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Z=210</a:t>
                      </a:r>
                      <a:endParaRPr lang="zh-TW" altLang="en-US" sz="18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角固式虎鉗</a:t>
                      </a:r>
                      <a:endParaRPr lang="en-US" altLang="zh-TW" sz="1800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虎鉗</a:t>
                      </a:r>
                      <a:endParaRPr lang="zh-TW" altLang="en-US" sz="1800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X=155</a:t>
                      </a:r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Y=130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Z=46</a:t>
                      </a:r>
                      <a:endParaRPr lang="zh-TW" altLang="en-US" sz="24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六面體、平面、鑽孔、槽銑</a:t>
                      </a:r>
                      <a:endParaRPr lang="en-US" altLang="zh-TW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配合銑床</a:t>
                      </a:r>
                      <a:endParaRPr lang="en-US" altLang="zh-TW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夾持刀具</a:t>
                      </a:r>
                      <a:endParaRPr lang="zh-TW" altLang="en-US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大立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X=840</a:t>
                      </a:r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Y=335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Z=240</a:t>
                      </a:r>
                      <a:endParaRPr lang="zh-TW" altLang="en-US" sz="18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第四軸分度頭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三爪夾頭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rgbClr val="FFFF00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Ø3~Ø60</a:t>
                      </a:r>
                      <a:endParaRPr lang="zh-TW" altLang="en-US" b="0" i="0" dirty="0" smtClean="0">
                        <a:solidFill>
                          <a:srgbClr val="FFFF0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圓柱體等分</a:t>
                      </a:r>
                      <a:endParaRPr lang="en-US" altLang="zh-TW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加工</a:t>
                      </a:r>
                      <a:r>
                        <a:rPr lang="en-US" altLang="zh-TW" b="0" i="0" dirty="0" smtClean="0">
                          <a:solidFill>
                            <a:srgbClr val="FFFF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</a:t>
                      </a:r>
                      <a:r>
                        <a:rPr lang="zh-TW" altLang="en-US" b="0" i="0" dirty="0" smtClean="0">
                          <a:solidFill>
                            <a:srgbClr val="FFFF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圖一</a:t>
                      </a:r>
                      <a:r>
                        <a:rPr lang="en-US" altLang="zh-TW" b="0" i="0" dirty="0" smtClean="0">
                          <a:solidFill>
                            <a:srgbClr val="FFFF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)</a:t>
                      </a:r>
                      <a:endParaRPr lang="zh-TW" altLang="en-US" b="0" i="0" dirty="0">
                        <a:solidFill>
                          <a:srgbClr val="FFFF0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配合銑床</a:t>
                      </a:r>
                      <a:endParaRPr lang="en-US" altLang="zh-TW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夾持刀具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健晨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FF00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X=530</a:t>
                      </a:r>
                      <a:r>
                        <a:rPr lang="en-US" altLang="zh-TW" sz="1800" b="0" i="0" dirty="0" smtClean="0">
                          <a:solidFill>
                            <a:srgbClr val="00B05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Y=225</a:t>
                      </a:r>
                    </a:p>
                    <a:p>
                      <a:pPr algn="ctr"/>
                      <a:r>
                        <a:rPr lang="en-US" altLang="zh-TW" sz="1800" b="0" i="0" dirty="0" smtClean="0">
                          <a:solidFill>
                            <a:srgbClr val="0000FF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Z=230</a:t>
                      </a:r>
                      <a:endParaRPr lang="zh-TW" altLang="en-US" sz="1800" b="0" i="0" dirty="0" smtClean="0">
                        <a:solidFill>
                          <a:srgbClr val="0000FF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第四軸分度轉盤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壓板</a:t>
                      </a:r>
                      <a:r>
                        <a:rPr lang="en-US" altLang="zh-TW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三爪夾頭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i="0" dirty="0" smtClean="0">
                          <a:solidFill>
                            <a:srgbClr val="FFFF00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A=200</a:t>
                      </a:r>
                      <a:endParaRPr lang="zh-TW" altLang="en-US" b="0" i="0" dirty="0">
                        <a:solidFill>
                          <a:srgbClr val="FFFF00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銑同心圓、</a:t>
                      </a:r>
                      <a:endParaRPr lang="en-US" altLang="zh-TW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等分加工</a:t>
                      </a:r>
                      <a:endParaRPr lang="zh-TW" altLang="en-US" b="0" i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配合銑床</a:t>
                      </a:r>
                      <a:endParaRPr lang="en-US" altLang="zh-TW" b="0" i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i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夾持刀具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900" y="4244911"/>
            <a:ext cx="2535476" cy="1962458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>
            <a:off x="2220728" y="4546784"/>
            <a:ext cx="543464" cy="37093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1358087" y="4546784"/>
            <a:ext cx="785002" cy="326366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2764192" y="5001853"/>
            <a:ext cx="0" cy="536275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502034" y="602270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角固式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虎鉗</a:t>
            </a:r>
            <a:r>
              <a:rPr lang="zh-TW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夾持</a:t>
            </a: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範圍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4" r="13829"/>
          <a:stretch/>
        </p:blipFill>
        <p:spPr>
          <a:xfrm>
            <a:off x="8590971" y="4119481"/>
            <a:ext cx="2774482" cy="257392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81" y="4260876"/>
            <a:ext cx="2534344" cy="217989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7" y="4800333"/>
            <a:ext cx="1967694" cy="1961156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6953658" y="4381214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圖一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6292977" y="4562749"/>
            <a:ext cx="0" cy="99134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018657" y="4565880"/>
            <a:ext cx="393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999729" y="5554093"/>
            <a:ext cx="3931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6292977" y="4873755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Ø</a:t>
            </a:r>
            <a:endParaRPr lang="zh-TW" altLang="en-US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>
            <a:off x="10989816" y="4459297"/>
            <a:ext cx="286512" cy="13318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10477752" y="4379411"/>
            <a:ext cx="708611" cy="241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10727444" y="5757972"/>
            <a:ext cx="638009" cy="257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11133072" y="485428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A</a:t>
            </a:r>
            <a:endParaRPr lang="zh-TW" altLang="en-US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17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348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鑽床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325" y="1296478"/>
            <a:ext cx="9354449" cy="5113847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00110"/>
              </p:ext>
            </p:extLst>
          </p:nvPr>
        </p:nvGraphicFramePr>
        <p:xfrm>
          <a:off x="427486" y="1423401"/>
          <a:ext cx="9128125" cy="48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花盤直徑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sz="1800" b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立柱高度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sz="1800" b="0" dirty="0" smtClean="0">
                          <a:solidFill>
                            <a:schemeClr val="accent4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花盤至立柱中心距離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夾持方式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鑽夾頭夾持能力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主軸轉速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(rpm)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主軸轉速變換方式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鑽孔加工精度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(mm)</a:t>
                      </a:r>
                      <a:endParaRPr lang="zh-TW" altLang="en-US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數量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Ø395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/</a:t>
                      </a: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700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en-US" altLang="zh-TW" sz="1800" b="0" dirty="0" smtClean="0">
                          <a:solidFill>
                            <a:schemeClr val="accent4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250</a:t>
                      </a:r>
                      <a:endParaRPr lang="zh-TW" altLang="en-US" sz="1800" b="0" dirty="0" smtClean="0">
                        <a:solidFill>
                          <a:schemeClr val="accent4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壓板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</a:p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鑽床虎鉗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Ø1~Ø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13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200~2560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機械式</a:t>
                      </a:r>
                      <a:endParaRPr lang="en-US" altLang="zh-TW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無段變速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0.01~0.1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Ø395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/</a:t>
                      </a: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700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en-US" altLang="zh-TW" sz="1800" b="0" dirty="0" smtClean="0">
                          <a:solidFill>
                            <a:schemeClr val="accent4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250</a:t>
                      </a:r>
                      <a:endParaRPr lang="zh-TW" altLang="en-US" sz="1800" b="0" dirty="0" smtClean="0">
                        <a:solidFill>
                          <a:schemeClr val="accent4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壓板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鑽床虎鉗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Ø1~Ø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13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130~1700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變頻器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0.01~0.1</a:t>
                      </a:r>
                      <a:endParaRPr lang="zh-TW" altLang="en-US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Ø395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/</a:t>
                      </a: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700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en-US" altLang="zh-TW" sz="1800" b="0" dirty="0" smtClean="0">
                          <a:solidFill>
                            <a:schemeClr val="accent4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250</a:t>
                      </a:r>
                      <a:endParaRPr lang="zh-TW" altLang="en-US" sz="1800" b="0" dirty="0" smtClean="0">
                        <a:solidFill>
                          <a:schemeClr val="accent4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壓板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鑽床虎鉗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Ø1~Ø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13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200~2560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皮帶輪</a:t>
                      </a:r>
                      <a:endParaRPr lang="en-US" altLang="zh-TW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變速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0.01~0.1</a:t>
                      </a:r>
                      <a:endParaRPr lang="zh-TW" altLang="en-US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Ø330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/</a:t>
                      </a: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500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en-US" altLang="zh-TW" sz="1800" b="0" dirty="0" smtClean="0">
                          <a:solidFill>
                            <a:schemeClr val="accent4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220</a:t>
                      </a:r>
                      <a:endParaRPr lang="zh-TW" altLang="en-US" sz="1800" b="0" dirty="0" smtClean="0">
                        <a:solidFill>
                          <a:schemeClr val="accent4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壓板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鑽床虎鉗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Ø1~Ø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13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500~2800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皮帶輪</a:t>
                      </a:r>
                      <a:endParaRPr lang="en-US" altLang="zh-TW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變速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0.01~0.1</a:t>
                      </a:r>
                      <a:endParaRPr lang="zh-TW" altLang="en-US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Ø330</a:t>
                      </a: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/</a:t>
                      </a:r>
                      <a:r>
                        <a:rPr lang="en-US" altLang="zh-TW" sz="1800" b="0" i="0" kern="12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500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en-US" altLang="zh-TW" sz="1800" b="0" dirty="0" smtClean="0">
                          <a:solidFill>
                            <a:schemeClr val="accent4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220</a:t>
                      </a:r>
                      <a:endParaRPr lang="zh-TW" altLang="en-US" sz="1800" b="0" dirty="0" smtClean="0">
                        <a:solidFill>
                          <a:schemeClr val="accent4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壓板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鑽床虎鉗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Microsoft YaHei" pitchFamily="34" charset="-122"/>
                          <a:ea typeface="Microsoft YaHei" pitchFamily="34" charset="-122"/>
                          <a:cs typeface="+mn-cs"/>
                        </a:rPr>
                        <a:t>Ø1~Ø</a:t>
                      </a: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13</a:t>
                      </a:r>
                      <a:endParaRPr lang="zh-TW" altLang="en-US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440~2700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皮帶輪</a:t>
                      </a:r>
                      <a:endParaRPr lang="en-US" altLang="zh-TW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變速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0.01~0.1</a:t>
                      </a:r>
                      <a:endParaRPr lang="zh-TW" altLang="en-US" sz="1800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</a:t>
                      </a:r>
                      <a:endParaRPr lang="zh-TW" altLang="en-US" sz="1800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666" y="2470234"/>
            <a:ext cx="1700806" cy="394009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791200" y="723900"/>
            <a:ext cx="3877574" cy="406431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791200" y="740306"/>
            <a:ext cx="387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鑽床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虎鉗 </a:t>
            </a:r>
            <a:r>
              <a:rPr lang="en-US" altLang="zh-TW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X=78</a:t>
            </a:r>
            <a:r>
              <a:rPr lang="zh-TW" altLang="en-US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en-US" altLang="zh-TW" dirty="0" smtClean="0">
                <a:solidFill>
                  <a:srgbClr val="00B050"/>
                </a:solidFill>
                <a:latin typeface="Microsoft YaHei" pitchFamily="34" charset="-122"/>
                <a:ea typeface="Microsoft YaHei" pitchFamily="34" charset="-122"/>
              </a:rPr>
              <a:t>Y=80</a:t>
            </a:r>
            <a:r>
              <a:rPr lang="zh-TW" altLang="en-US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，</a:t>
            </a:r>
            <a:r>
              <a:rPr lang="en-US" altLang="zh-TW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</a:rPr>
              <a:t>Z=25</a:t>
            </a:r>
            <a:r>
              <a:rPr lang="en-US" altLang="zh-TW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(mm)</a:t>
            </a:r>
            <a:endParaRPr lang="zh-TW" altLang="en-US" dirty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64" y="208703"/>
            <a:ext cx="2000609" cy="2000609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>
            <a:off x="10113394" y="1143630"/>
            <a:ext cx="271732" cy="46259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0281249" y="758072"/>
            <a:ext cx="785002" cy="27789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10405614" y="1606222"/>
            <a:ext cx="0" cy="451179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氣動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攻牙機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36730" y="1987992"/>
            <a:ext cx="4361824" cy="3927033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87731"/>
              </p:ext>
            </p:extLst>
          </p:nvPr>
        </p:nvGraphicFramePr>
        <p:xfrm>
          <a:off x="6668126" y="2132776"/>
          <a:ext cx="4099853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工件夾持方式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攻牙尺寸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主軸轉速</a:t>
                      </a:r>
                      <a:endParaRPr lang="en-US" altLang="zh-TW" b="1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建議</a:t>
                      </a: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(rpm)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型夾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壓板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鑽床虎鉗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M3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、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M4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25rpm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型夾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壓板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鑽床虎鉗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M5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、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M6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50rpm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C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型夾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壓板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/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鑽床虎鉗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M8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、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M10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100rpm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4" b="96909" l="1273" r="100000">
                        <a14:foregroundMark x1="72727" y1="91091" x2="72727" y2="91091"/>
                        <a14:foregroundMark x1="78000" y1="92000" x2="78000" y2="92000"/>
                        <a14:foregroundMark x1="76727" y1="93273" x2="76727" y2="93273"/>
                        <a14:foregroundMark x1="83091" y1="92545" x2="83091" y2="92545"/>
                        <a14:foregroundMark x1="87636" y1="93091" x2="87636" y2="93091"/>
                        <a14:foregroundMark x1="92545" y1="92364" x2="92545" y2="92364"/>
                        <a14:foregroundMark x1="98364" y1="92727" x2="98364" y2="92727"/>
                        <a14:backgroundMark x1="9091" y1="87818" x2="9091" y2="87818"/>
                        <a14:backgroundMark x1="22364" y1="49636" x2="22364" y2="49636"/>
                        <a14:backgroundMark x1="49818" y1="29091" x2="49818" y2="29091"/>
                        <a14:backgroundMark x1="55455" y1="26000" x2="55455" y2="26000"/>
                        <a14:backgroundMark x1="59818" y1="70545" x2="59818" y2="70545"/>
                        <a14:backgroundMark x1="36727" y1="73636" x2="36727" y2="7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8" y="1237870"/>
            <a:ext cx="4879466" cy="48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平行四边形 25"/>
          <p:cNvSpPr/>
          <p:nvPr/>
        </p:nvSpPr>
        <p:spPr>
          <a:xfrm>
            <a:off x="1562100" y="476250"/>
            <a:ext cx="495300" cy="247650"/>
          </a:xfrm>
          <a:prstGeom prst="parallelogram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171450" y="381000"/>
            <a:ext cx="1695450" cy="400050"/>
          </a:xfrm>
          <a:prstGeom prst="parallelogram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14325" y="29790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PART </a:t>
            </a:r>
            <a:r>
              <a:rPr lang="en-US" altLang="zh-CN" sz="28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057400" y="31941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機具說明</a:t>
            </a:r>
            <a:r>
              <a:rPr lang="en-US" altLang="zh-TW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臥式帶鋸機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60480" y="1905221"/>
            <a:ext cx="5455245" cy="3917508"/>
          </a:xfrm>
          <a:prstGeom prst="rect">
            <a:avLst/>
          </a:prstGeom>
          <a:solidFill>
            <a:srgbClr val="656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41761"/>
              </p:ext>
            </p:extLst>
          </p:nvPr>
        </p:nvGraphicFramePr>
        <p:xfrm>
          <a:off x="6191876" y="2050005"/>
          <a:ext cx="5184000" cy="362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切割能力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新細明體"/>
                          <a:ea typeface="新細明體"/>
                        </a:rPr>
                        <a:t>°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178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305mm</a:t>
                      </a:r>
                    </a:p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(7”x12”)</a:t>
                      </a:r>
                    </a:p>
                    <a:p>
                      <a:pPr algn="ctr"/>
                      <a:endParaRPr lang="en-US" altLang="zh-TW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120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115mm</a:t>
                      </a:r>
                    </a:p>
                    <a:p>
                      <a:pPr algn="ctr"/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(4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3/4”x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 1/2”)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45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新細明體"/>
                          <a:ea typeface="+mn-ea"/>
                        </a:rPr>
                        <a:t>°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帶鋸尺寸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19.05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0.8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2360mm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(3/4”x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0.032”x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93”)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帶鋸速度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21-32-44-58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rpm</a:t>
                      </a:r>
                      <a:endParaRPr lang="zh-TW" altLang="en-US" b="0" dirty="0" smtClean="0">
                        <a:solidFill>
                          <a:schemeClr val="bg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鋸片材質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高速剛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" y="1724025"/>
            <a:ext cx="459168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1648</Words>
  <Application>Microsoft Office PowerPoint</Application>
  <PresentationFormat>寬螢幕</PresentationFormat>
  <Paragraphs>715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7" baseType="lpstr">
      <vt:lpstr>等线</vt:lpstr>
      <vt:lpstr>等线 Light</vt:lpstr>
      <vt:lpstr>Microsoft YaHei</vt:lpstr>
      <vt:lpstr>Microsoft YaHei</vt:lpstr>
      <vt:lpstr>Roboto Light</vt:lpstr>
      <vt:lpstr>宋体</vt:lpstr>
      <vt:lpstr>新細明體</vt:lpstr>
      <vt:lpstr>Arial</vt:lpstr>
      <vt:lpstr>Calibri</vt:lpstr>
      <vt:lpstr>Century Gothic</vt:lpstr>
      <vt:lpstr>Eras Bold ITC</vt:lpstr>
      <vt:lpstr>Wingdings</vt:lpstr>
      <vt:lpstr>Office 主题​​</vt:lpstr>
      <vt:lpstr>1_Office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MIKE CHUA</dc:creator>
  <dc:description>http://www.ypppt.com/</dc:description>
  <cp:lastModifiedBy>user</cp:lastModifiedBy>
  <cp:revision>147</cp:revision>
  <dcterms:created xsi:type="dcterms:W3CDTF">2018-05-17T03:09:00Z</dcterms:created>
  <dcterms:modified xsi:type="dcterms:W3CDTF">2020-04-27T09:35:28Z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